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omments/modernComment_7FFD55A4_EF58DC8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1"/>
  </p:notesMasterIdLst>
  <p:sldIdLst>
    <p:sldId id="13686" r:id="rId9"/>
    <p:sldId id="2145705885" r:id="rId10"/>
    <p:sldId id="2147308964" r:id="rId11"/>
    <p:sldId id="2145705878" r:id="rId12"/>
    <p:sldId id="2145705879" r:id="rId13"/>
    <p:sldId id="2145705872" r:id="rId14"/>
    <p:sldId id="2145705887" r:id="rId15"/>
    <p:sldId id="2145705876" r:id="rId16"/>
    <p:sldId id="2145705886" r:id="rId17"/>
    <p:sldId id="2145705880" r:id="rId18"/>
    <p:sldId id="2145705877" r:id="rId19"/>
    <p:sldId id="214570588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4"/>
    <p:restoredTop sz="96475"/>
  </p:normalViewPr>
  <p:slideViewPr>
    <p:cSldViewPr snapToGrid="0">
      <p:cViewPr varScale="1">
        <p:scale>
          <a:sx n="115" d="100"/>
          <a:sy n="115" d="100"/>
        </p:scale>
        <p:origin x="8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omments/modernComment_7FFD55A4_EF58DC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CCB9FF-2C7B-EE49-94C6-0C4E7EE2BA47}" authorId="{B16D4CB7-95BA-9D22-2FFC-CED822BF181C}" created="2022-04-12T16:50:14.339">
    <pc:sldMkLst xmlns:pc="http://schemas.microsoft.com/office/powerpoint/2013/main/command">
      <pc:docMk/>
      <pc:sldMk cId="4015578246" sldId="2147308964"/>
    </pc:sldMkLst>
    <p188:replyLst>
      <p188:reply id="{542A9F86-9975-4F20-BA59-08AA59E7BF0B}" authorId="{A3D55B41-E3D8-0BBB-2D08-FDBB0BA30FE5}" created="2022-04-15T06:53:03.543">
        <p188:txBody>
          <a:bodyPr/>
          <a:lstStyle/>
          <a:p>
            <a:r>
              <a:rPr lang="en-US"/>
              <a:t>[@Catherine Guardado] I have also send the raw files to your Email. </a:t>
            </a:r>
          </a:p>
        </p188:txBody>
      </p188:reply>
      <p188:reply id="{E5A128BF-A436-49F3-86FC-6EC4E9174C54}" authorId="{B16D4CB7-95BA-9D22-2FFC-CED822BF181C}" created="2022-04-16T15:26:51.127">
        <p188:txBody>
          <a:bodyPr/>
          <a:lstStyle/>
          <a:p>
            <a:r>
              <a:rPr lang="en-US"/>
              <a:t>Thanks Zhen. We will definitely need some different graphics for the presentation, maybe this can go in backup. For the main presenation, perhaps a venndiagram for the comp-1 and comp-4 comparisons with # genes and % overlap listed in the different compartments of the diagrams.</a:t>
            </a:r>
          </a:p>
        </p188:txBody>
      </p188:reply>
    </p188:replyLst>
    <p188:txBody>
      <a:bodyPr/>
      <a:lstStyle/>
      <a:p>
        <a:r>
          <a:rPr lang="en-US"/>
          <a:t>[@Zhen Gao] [@Dann Huh]: Please feel free to structure this slide (and title) as you see fit.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Header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6"/>
          <p:cNvSpPr>
            <a:spLocks noGrp="1" noChangeAspect="1"/>
          </p:cNvSpPr>
          <p:nvPr>
            <p:ph type="dgm" sz="quarter" idx="14"/>
          </p:nvPr>
        </p:nvSpPr>
        <p:spPr>
          <a:xfrm>
            <a:off x="5608320" y="2036064"/>
            <a:ext cx="597408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3060" y="1389888"/>
            <a:ext cx="48768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2" y="2036064"/>
            <a:ext cx="4880260" cy="41148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4</a:t>
            </a:r>
          </a:p>
        </p:txBody>
      </p:sp>
    </p:spTree>
    <p:extLst>
      <p:ext uri="{BB962C8B-B14F-4D97-AF65-F5344CB8AC3E}">
        <p14:creationId xmlns:p14="http://schemas.microsoft.com/office/powerpoint/2010/main" val="18811951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0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4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8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6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733" r:id="rId22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8/10/relationships/comments" Target="../comments/modernComment_7FFD55A4_EF58DC8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72" y="1317604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Discussion of analysis for HTT competitors and internal compounds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April 18,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 panose="020B0604020202020204" pitchFamily="34" charset="0"/>
              </a:rPr>
              <a:t>Group Meeting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1755497 in NGN2</a:t>
            </a: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1605DD3B-612C-CF4A-8D07-A8794F47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00" y="1438138"/>
            <a:ext cx="4198981" cy="4521884"/>
          </a:xfrm>
          <a:prstGeom prst="rect">
            <a:avLst/>
          </a:prstGeom>
        </p:spPr>
      </p:pic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4C080FB-B010-0248-9CEA-5A0380DF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6" y="971550"/>
            <a:ext cx="456960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281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motif analysis of selected regions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72593B-6674-EE4D-A5F2-9A7C62510EDA}"/>
              </a:ext>
            </a:extLst>
          </p:cNvPr>
          <p:cNvSpPr/>
          <p:nvPr/>
        </p:nvSpPr>
        <p:spPr>
          <a:xfrm>
            <a:off x="7944374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D532B-51B9-764A-A90D-6BDD17209F94}"/>
              </a:ext>
            </a:extLst>
          </p:cNvPr>
          <p:cNvSpPr/>
          <p:nvPr/>
        </p:nvSpPr>
        <p:spPr>
          <a:xfrm>
            <a:off x="4496499" y="2543261"/>
            <a:ext cx="1352025" cy="26005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FC12F-1D0A-9841-81A9-128FE378F064}"/>
              </a:ext>
            </a:extLst>
          </p:cNvPr>
          <p:cNvSpPr/>
          <p:nvPr/>
        </p:nvSpPr>
        <p:spPr>
          <a:xfrm>
            <a:off x="791362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11A701-1939-094F-B3D1-782DD0D747F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519494" y="2673291"/>
            <a:ext cx="1977005" cy="0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26533-CE13-8346-A4EC-E42958741EF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848524" y="2673290"/>
            <a:ext cx="2095850" cy="1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66A9AA-DF32-EA40-941B-143913263BB7}"/>
              </a:ext>
            </a:extLst>
          </p:cNvPr>
          <p:cNvSpPr/>
          <p:nvPr/>
        </p:nvSpPr>
        <p:spPr>
          <a:xfrm rot="5400000">
            <a:off x="2013357" y="1728709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0077A72-EAA0-E240-9184-F4D53F65C727}"/>
              </a:ext>
            </a:extLst>
          </p:cNvPr>
          <p:cNvSpPr/>
          <p:nvPr/>
        </p:nvSpPr>
        <p:spPr>
          <a:xfrm rot="5400000">
            <a:off x="1740715" y="1063886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0EAD5A9-B144-8D4A-BE20-8A04001D042E}"/>
              </a:ext>
            </a:extLst>
          </p:cNvPr>
          <p:cNvSpPr/>
          <p:nvPr/>
        </p:nvSpPr>
        <p:spPr>
          <a:xfrm rot="5400000">
            <a:off x="8286925" y="107297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7026910-1242-4D46-BF89-CA375E32C7B1}"/>
              </a:ext>
            </a:extLst>
          </p:cNvPr>
          <p:cNvSpPr/>
          <p:nvPr/>
        </p:nvSpPr>
        <p:spPr>
          <a:xfrm rot="5400000">
            <a:off x="2160165" y="2180437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2891D55-96CA-7C49-B9D5-FA9BBD48E016}"/>
              </a:ext>
            </a:extLst>
          </p:cNvPr>
          <p:cNvSpPr/>
          <p:nvPr/>
        </p:nvSpPr>
        <p:spPr>
          <a:xfrm rot="5400000">
            <a:off x="5634608" y="1807826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109C38E-2B2D-FC43-8DDA-F55869E40F5C}"/>
              </a:ext>
            </a:extLst>
          </p:cNvPr>
          <p:cNvSpPr/>
          <p:nvPr/>
        </p:nvSpPr>
        <p:spPr>
          <a:xfrm rot="5400000">
            <a:off x="5634608" y="1132393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9B11EA7-161D-F140-82C0-5BADDFCAE8EC}"/>
              </a:ext>
            </a:extLst>
          </p:cNvPr>
          <p:cNvSpPr/>
          <p:nvPr/>
        </p:nvSpPr>
        <p:spPr>
          <a:xfrm rot="5400000">
            <a:off x="5634609" y="2257336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4DC9312-E7BD-0949-91A6-26BB182AECF6}"/>
              </a:ext>
            </a:extLst>
          </p:cNvPr>
          <p:cNvSpPr/>
          <p:nvPr/>
        </p:nvSpPr>
        <p:spPr>
          <a:xfrm rot="16200000">
            <a:off x="4311941" y="3201098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36C508E-FE79-764C-9BC5-17C58CD444EA}"/>
              </a:ext>
            </a:extLst>
          </p:cNvPr>
          <p:cNvSpPr/>
          <p:nvPr/>
        </p:nvSpPr>
        <p:spPr>
          <a:xfrm rot="16200000">
            <a:off x="4311941" y="352198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6666A4F-00EC-B943-BC3A-4B71039B16AC}"/>
              </a:ext>
            </a:extLst>
          </p:cNvPr>
          <p:cNvSpPr/>
          <p:nvPr/>
        </p:nvSpPr>
        <p:spPr>
          <a:xfrm rot="16200000">
            <a:off x="4311941" y="3036812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FC400-0087-3D40-97DE-BFD41A092F3E}"/>
              </a:ext>
            </a:extLst>
          </p:cNvPr>
          <p:cNvCxnSpPr/>
          <p:nvPr/>
        </p:nvCxnSpPr>
        <p:spPr>
          <a:xfrm flipV="1">
            <a:off x="1392572" y="2965505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E4173-C540-B54F-8795-3504D784FFBD}"/>
              </a:ext>
            </a:extLst>
          </p:cNvPr>
          <p:cNvCxnSpPr/>
          <p:nvPr/>
        </p:nvCxnSpPr>
        <p:spPr>
          <a:xfrm flipV="1">
            <a:off x="3401736" y="289769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9985-BD67-EE47-AFE8-F3C1E234C07F}"/>
              </a:ext>
            </a:extLst>
          </p:cNvPr>
          <p:cNvCxnSpPr/>
          <p:nvPr/>
        </p:nvCxnSpPr>
        <p:spPr>
          <a:xfrm flipV="1">
            <a:off x="6896449" y="293334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D690FA-EFB7-6C4D-82B2-858AEC1547F5}"/>
              </a:ext>
            </a:extLst>
          </p:cNvPr>
          <p:cNvCxnSpPr/>
          <p:nvPr/>
        </p:nvCxnSpPr>
        <p:spPr>
          <a:xfrm flipV="1">
            <a:off x="4720207" y="2884414"/>
            <a:ext cx="1065402" cy="1354825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9120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selected region</a:t>
            </a:r>
          </a:p>
        </p:txBody>
      </p:sp>
    </p:spTree>
    <p:extLst>
      <p:ext uri="{BB962C8B-B14F-4D97-AF65-F5344CB8AC3E}">
        <p14:creationId xmlns:p14="http://schemas.microsoft.com/office/powerpoint/2010/main" val="36028353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TST11872 Study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2CFE9-9426-3A49-9A58-42EAE1DA7D29}"/>
              </a:ext>
            </a:extLst>
          </p:cNvPr>
          <p:cNvSpPr txBox="1"/>
          <p:nvPr/>
        </p:nvSpPr>
        <p:spPr>
          <a:xfrm>
            <a:off x="5049430" y="812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data (4/02/22)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E7962-D91A-D040-BD08-FB4363E8D010}"/>
              </a:ext>
            </a:extLst>
          </p:cNvPr>
          <p:cNvSpPr txBox="1"/>
          <p:nvPr/>
        </p:nvSpPr>
        <p:spPr>
          <a:xfrm>
            <a:off x="297886" y="4352429"/>
            <a:ext cx="2526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Strategies for comparison:</a:t>
            </a:r>
          </a:p>
          <a:p>
            <a:endParaRPr lang="en-US" sz="1000" b="1" i="1" dirty="0"/>
          </a:p>
          <a:p>
            <a:r>
              <a:rPr lang="en-US" sz="1000" b="1" dirty="0"/>
              <a:t>Comp1:  NGN2 ~4x</a:t>
            </a:r>
          </a:p>
          <a:p>
            <a:r>
              <a:rPr lang="en-US" sz="1000" dirty="0"/>
              <a:t>BIO-1755497 (Bran) NGN2, Low (4x)</a:t>
            </a:r>
          </a:p>
          <a:p>
            <a:r>
              <a:rPr lang="en-US" sz="1000" dirty="0"/>
              <a:t>BIO-2006152 (PTC-518) NGN2, Low (5x)</a:t>
            </a:r>
          </a:p>
          <a:p>
            <a:r>
              <a:rPr lang="en-US" sz="1000" dirty="0"/>
              <a:t>BIO-2059811 (PTC) NGN2, Low (4x)</a:t>
            </a:r>
          </a:p>
          <a:p>
            <a:r>
              <a:rPr lang="en-US" sz="1000" dirty="0"/>
              <a:t>BIO-2135644 (PTC) NGN2, Low (4.4x)</a:t>
            </a:r>
          </a:p>
          <a:p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99D71-7C97-1645-82B9-4CAEEAC375DA}"/>
              </a:ext>
            </a:extLst>
          </p:cNvPr>
          <p:cNvSpPr txBox="1"/>
          <p:nvPr/>
        </p:nvSpPr>
        <p:spPr>
          <a:xfrm>
            <a:off x="2905125" y="4655584"/>
            <a:ext cx="273183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Comp2:  NGN2 ~9-16x</a:t>
            </a:r>
          </a:p>
          <a:p>
            <a:r>
              <a:rPr lang="en-US" sz="1000" dirty="0"/>
              <a:t>BIO-1755497 (Bran) NGN2, High (13x)</a:t>
            </a:r>
          </a:p>
          <a:p>
            <a:r>
              <a:rPr lang="en-US" sz="1000" dirty="0"/>
              <a:t>BIO-2006152 (PTC-518) NGN2, High (16.5x)</a:t>
            </a:r>
          </a:p>
          <a:p>
            <a:r>
              <a:rPr lang="en-US" sz="1000" dirty="0"/>
              <a:t>BIO-2059811 (PTC) NGN2, High (13.3x)</a:t>
            </a:r>
          </a:p>
          <a:p>
            <a:r>
              <a:rPr lang="en-US" sz="1000" dirty="0"/>
              <a:t>BIO-2135644 (PTC) NGN2, High (14.5x)</a:t>
            </a:r>
          </a:p>
          <a:p>
            <a:r>
              <a:rPr lang="en-US" sz="1000" dirty="0"/>
              <a:t>BIO-2136770 (PTC) NGN2, Low (12x)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NGN2, Low (9x)</a:t>
            </a:r>
          </a:p>
          <a:p>
            <a:r>
              <a:rPr lang="en-US" sz="1000" dirty="0"/>
              <a:t>BIO-2060573 (Internal) NGN2, Low (11x)</a:t>
            </a:r>
          </a:p>
          <a:p>
            <a:r>
              <a:rPr lang="en-US" sz="1000" dirty="0"/>
              <a:t>BIO-2070692 (Remix) NGN2, Low (16x)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6060-EC3C-634E-B12E-66CD1E1F9242}"/>
              </a:ext>
            </a:extLst>
          </p:cNvPr>
          <p:cNvSpPr txBox="1"/>
          <p:nvPr/>
        </p:nvSpPr>
        <p:spPr>
          <a:xfrm>
            <a:off x="5940860" y="4655584"/>
            <a:ext cx="25619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Comp3:  iPSC ~7-10x</a:t>
            </a:r>
          </a:p>
          <a:p>
            <a:r>
              <a:rPr lang="en-US" sz="1000" dirty="0"/>
              <a:t>BIO-2006152 (PTC-518) iPSC, High (10x)</a:t>
            </a:r>
          </a:p>
          <a:p>
            <a:r>
              <a:rPr lang="en-US" sz="1000" dirty="0"/>
              <a:t>BIO-2059811 (PTC) iPSC, High (8.5x)</a:t>
            </a:r>
          </a:p>
          <a:p>
            <a:r>
              <a:rPr lang="en-US" sz="1000" dirty="0"/>
              <a:t>BIO-2135644 (PTC) iPSC, High (12.2x) </a:t>
            </a:r>
          </a:p>
          <a:p>
            <a:r>
              <a:rPr lang="en-US" sz="1000" dirty="0"/>
              <a:t>BIO-2136770 (PTC) iPSC, Low (7x)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iPSC, Low (9x)</a:t>
            </a:r>
          </a:p>
          <a:p>
            <a:r>
              <a:rPr lang="en-US" sz="1000" dirty="0"/>
              <a:t>BIO-2060573 (Internal) iPSC, Low (10x)</a:t>
            </a:r>
          </a:p>
          <a:p>
            <a:r>
              <a:rPr lang="en-US" sz="1000" dirty="0"/>
              <a:t>BIO-2070692 (Remix) iPSC, Low (12x)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A5FB4-EA6F-BB40-A622-DFE9C10FF23A}"/>
              </a:ext>
            </a:extLst>
          </p:cNvPr>
          <p:cNvSpPr txBox="1"/>
          <p:nvPr/>
        </p:nvSpPr>
        <p:spPr>
          <a:xfrm>
            <a:off x="11047353" y="42253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Catherine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6B413E-F051-8C44-8B34-6FABFE81D983}"/>
              </a:ext>
            </a:extLst>
          </p:cNvPr>
          <p:cNvGraphicFramePr>
            <a:graphicFrameLocks noGrp="1"/>
          </p:cNvGraphicFramePr>
          <p:nvPr/>
        </p:nvGraphicFramePr>
        <p:xfrm>
          <a:off x="384957" y="1264971"/>
          <a:ext cx="11423650" cy="2976247"/>
        </p:xfrm>
        <a:graphic>
          <a:graphicData uri="http://schemas.openxmlformats.org/drawingml/2006/table">
            <a:tbl>
              <a:tblPr/>
              <a:tblGrid>
                <a:gridCol w="1082493">
                  <a:extLst>
                    <a:ext uri="{9D8B030D-6E8A-4147-A177-3AD203B41FA5}">
                      <a16:colId xmlns:a16="http://schemas.microsoft.com/office/drawing/2014/main" val="49523382"/>
                    </a:ext>
                  </a:extLst>
                </a:gridCol>
                <a:gridCol w="954199">
                  <a:extLst>
                    <a:ext uri="{9D8B030D-6E8A-4147-A177-3AD203B41FA5}">
                      <a16:colId xmlns:a16="http://schemas.microsoft.com/office/drawing/2014/main" val="1294886168"/>
                    </a:ext>
                  </a:extLst>
                </a:gridCol>
                <a:gridCol w="930143">
                  <a:extLst>
                    <a:ext uri="{9D8B030D-6E8A-4147-A177-3AD203B41FA5}">
                      <a16:colId xmlns:a16="http://schemas.microsoft.com/office/drawing/2014/main" val="3779267143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4202463101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1860745650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12285873"/>
                    </a:ext>
                  </a:extLst>
                </a:gridCol>
                <a:gridCol w="857976">
                  <a:extLst>
                    <a:ext uri="{9D8B030D-6E8A-4147-A177-3AD203B41FA5}">
                      <a16:colId xmlns:a16="http://schemas.microsoft.com/office/drawing/2014/main" val="824066335"/>
                    </a:ext>
                  </a:extLst>
                </a:gridCol>
                <a:gridCol w="793829">
                  <a:extLst>
                    <a:ext uri="{9D8B030D-6E8A-4147-A177-3AD203B41FA5}">
                      <a16:colId xmlns:a16="http://schemas.microsoft.com/office/drawing/2014/main" val="322337088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275777116"/>
                    </a:ext>
                  </a:extLst>
                </a:gridCol>
                <a:gridCol w="823229">
                  <a:extLst>
                    <a:ext uri="{9D8B030D-6E8A-4147-A177-3AD203B41FA5}">
                      <a16:colId xmlns:a16="http://schemas.microsoft.com/office/drawing/2014/main" val="725424433"/>
                    </a:ext>
                  </a:extLst>
                </a:gridCol>
                <a:gridCol w="801847">
                  <a:extLst>
                    <a:ext uri="{9D8B030D-6E8A-4147-A177-3AD203B41FA5}">
                      <a16:colId xmlns:a16="http://schemas.microsoft.com/office/drawing/2014/main" val="1130269313"/>
                    </a:ext>
                  </a:extLst>
                </a:gridCol>
                <a:gridCol w="1667842">
                  <a:extLst>
                    <a:ext uri="{9D8B030D-6E8A-4147-A177-3AD203B41FA5}">
                      <a16:colId xmlns:a16="http://schemas.microsoft.com/office/drawing/2014/main" val="836204087"/>
                    </a:ext>
                  </a:extLst>
                </a:gridCol>
              </a:tblGrid>
              <a:tr h="5086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399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742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14.26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4.95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16.48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~PTC-518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536565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55932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7306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9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324.6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30.81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9535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54946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06267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77.9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47.50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128.37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61881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 dirty="0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16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23342B-9B27-7142-B65E-0937FA83CFD4}"/>
              </a:ext>
            </a:extLst>
          </p:cNvPr>
          <p:cNvSpPr txBox="1"/>
          <p:nvPr/>
        </p:nvSpPr>
        <p:spPr>
          <a:xfrm>
            <a:off x="8847455" y="4617189"/>
            <a:ext cx="2462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Comp4:  iPSC ~2-4x</a:t>
            </a:r>
          </a:p>
          <a:p>
            <a:r>
              <a:rPr lang="en-US" sz="1000" b="1" dirty="0"/>
              <a:t>BIO-1755497 (Bran) iPSC, High (4x)</a:t>
            </a:r>
          </a:p>
          <a:p>
            <a:r>
              <a:rPr lang="en-US" sz="1000" dirty="0"/>
              <a:t>BIO-2006152 (PTC-518) iPSC, Low (3x)</a:t>
            </a:r>
          </a:p>
          <a:p>
            <a:r>
              <a:rPr lang="en-US" sz="1000" dirty="0"/>
              <a:t>BIO-2059811 (PTC) iPSC, Low (2.6x)</a:t>
            </a:r>
          </a:p>
          <a:p>
            <a:r>
              <a:rPr lang="en-US" sz="1000" dirty="0"/>
              <a:t>BIO-2135644 (PTC) iPSC, Low (4x)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9934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>
            <a:extLst>
              <a:ext uri="{FF2B5EF4-FFF2-40B4-BE49-F238E27FC236}">
                <a16:creationId xmlns:a16="http://schemas.microsoft.com/office/drawing/2014/main" id="{E062F186-99F1-354B-9ADD-183088E67A9D}"/>
              </a:ext>
            </a:extLst>
          </p:cNvPr>
          <p:cNvSpPr txBox="1">
            <a:spLocks/>
          </p:cNvSpPr>
          <p:nvPr/>
        </p:nvSpPr>
        <p:spPr>
          <a:xfrm>
            <a:off x="-31750" y="215371"/>
            <a:ext cx="2965450" cy="1174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 defTabSz="609585">
              <a:spcBef>
                <a:spcPts val="400"/>
              </a:spcBef>
              <a:spcAft>
                <a:spcPts val="400"/>
              </a:spcAft>
            </a:pPr>
            <a:r>
              <a:rPr lang="en-US" sz="1600" b="1" kern="1200" baseline="0" err="1">
                <a:latin typeface="+mj-lt"/>
                <a:ea typeface="+mj-ea"/>
                <a:cs typeface="+mj-cs"/>
              </a:rPr>
              <a:t>Branaplam</a:t>
            </a:r>
            <a:r>
              <a:rPr lang="en-US" sz="1600" b="1" kern="1200" baseline="0">
                <a:latin typeface="+mj-lt"/>
                <a:ea typeface="+mj-ea"/>
                <a:cs typeface="+mj-cs"/>
              </a:rPr>
              <a:t> and PTC518 benchmark RNA-seq data analysis</a:t>
            </a:r>
            <a:endParaRPr lang="en-US" sz="1600" b="1" i="1" kern="1200" baseline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9D70907-5838-5A5F-155A-78A63E16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581" y="527050"/>
            <a:ext cx="1718738" cy="4114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57031E-9397-42DB-A07E-415B49423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81" y="393700"/>
            <a:ext cx="1911388" cy="4806950"/>
          </a:xfrm>
          <a:prstGeom prst="rect">
            <a:avLst/>
          </a:prstGeom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0D332CF-143D-996C-5B0A-83E7360D7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958" y="-6350"/>
            <a:ext cx="2301185" cy="6864350"/>
          </a:xfrm>
          <a:prstGeom prst="rect">
            <a:avLst/>
          </a:prstGeom>
        </p:spPr>
      </p:pic>
      <p:pic>
        <p:nvPicPr>
          <p:cNvPr id="7" name="Picture 7" descr="A picture containing text, window blind&#10;&#10;Description automatically generated">
            <a:extLst>
              <a:ext uri="{FF2B5EF4-FFF2-40B4-BE49-F238E27FC236}">
                <a16:creationId xmlns:a16="http://schemas.microsoft.com/office/drawing/2014/main" id="{FD0199B9-CE79-04E0-3D73-AA062B9FD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514" y="82550"/>
            <a:ext cx="2204871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82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</a:t>
            </a:r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7FB1F360-7E99-2504-319E-92F4EA76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844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2135644 in iPSC and NGN2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02C6CC4-AFE6-9042-9B96-06FBD87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32" y="1535255"/>
            <a:ext cx="3052689" cy="448471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90F52D6-FCC3-974B-9550-FE8C71DE2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20" y="1647796"/>
            <a:ext cx="2902340" cy="4548045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BE8077B-21E3-0040-9C0E-355331C7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25" y="990600"/>
            <a:ext cx="3334977" cy="5092700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CB27EF-6454-9F4D-A6CB-6FE61551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" y="850900"/>
            <a:ext cx="293516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29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2136770 (1000nM) in iPSC(Left) and NGN2(Right)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9A53A-02F1-364A-A328-54833281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1156293"/>
            <a:ext cx="5600355" cy="4480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61F2D7-378E-B441-96FE-748F9426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98" y="1156292"/>
            <a:ext cx="5600355" cy="44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more than toxic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125400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D2E5-8AA5-2C40-B96F-5C6AD2186459}"/>
              </a:ext>
            </a:extLst>
          </p:cNvPr>
          <p:cNvGrpSpPr/>
          <p:nvPr/>
        </p:nvGrpSpPr>
        <p:grpSpPr>
          <a:xfrm>
            <a:off x="760475" y="2796633"/>
            <a:ext cx="5728309" cy="1039645"/>
            <a:chOff x="543575" y="1930801"/>
            <a:chExt cx="5728309" cy="10396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F0230F-5BD3-014E-A107-093EE2853124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1A0EA-946D-6847-9F05-3422D4F7BA06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5A322E-96DB-FC48-834E-0A4C18E0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E5559B0-1542-F540-B5E5-54337E840880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7857F2D-64C3-2D48-9DB3-4B249669E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E537D27-AC70-B749-8FFA-2C849E278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Left Arrow 35">
                  <a:extLst>
                    <a:ext uri="{FF2B5EF4-FFF2-40B4-BE49-F238E27FC236}">
                      <a16:creationId xmlns:a16="http://schemas.microsoft.com/office/drawing/2014/main" id="{6162EBE0-6348-3640-89A6-FD58D44C0C44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315AB33-BCF1-B440-8AC4-F1EA22212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FD4172D-266A-EA4E-AF01-C79A7750A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AD4CC50-1DD7-A44E-B6D4-D3C57CCBC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C153991-1115-BF42-883D-7BC24F5C0F26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A256989-176B-8B48-BAD4-E22672288247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7E7EC0-460B-DA4A-9655-F14ED9F39263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3008AC4-0239-564C-9BFA-4C68EFB2A4E2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55A76CB-EDB4-F744-8211-8EE32E38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5B030C0-7FF6-5343-AF84-607DE7834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B62AF84-2112-7D4E-8E0B-4CDD2BF5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E9011E0A-7DFC-8540-A0C3-F64B1B27487F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3743DBB-D01D-B342-A573-849DA74C2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6781BADF-7954-C14A-ADF0-70A56F6A37C4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1925827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F9EEC-3C25-7245-9B39-011C26866A95}"/>
              </a:ext>
            </a:extLst>
          </p:cNvPr>
          <p:cNvSpPr txBox="1"/>
          <p:nvPr/>
        </p:nvSpPr>
        <p:spPr>
          <a:xfrm>
            <a:off x="485069" y="574708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Edited from Jessica Plots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935E4-5213-6E41-B35A-2A7F6EA37D5B}"/>
              </a:ext>
            </a:extLst>
          </p:cNvPr>
          <p:cNvSpPr/>
          <p:nvPr/>
        </p:nvSpPr>
        <p:spPr>
          <a:xfrm>
            <a:off x="3620783" y="3094380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8F878E-8E44-C145-A4D3-5C3E69D390C2}"/>
              </a:ext>
            </a:extLst>
          </p:cNvPr>
          <p:cNvSpPr txBox="1"/>
          <p:nvPr/>
        </p:nvSpPr>
        <p:spPr>
          <a:xfrm>
            <a:off x="596494" y="24574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but high frequent ones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995538" y="5562414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6E6F7-467D-A347-BC64-F6133ABABF30}"/>
              </a:ext>
            </a:extLst>
          </p:cNvPr>
          <p:cNvSpPr/>
          <p:nvPr/>
        </p:nvSpPr>
        <p:spPr>
          <a:xfrm>
            <a:off x="2615178" y="4658171"/>
            <a:ext cx="239213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067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FF3E0-D0EF-674E-A830-BB9E2AB9A9B5}"/>
              </a:ext>
            </a:extLst>
          </p:cNvPr>
          <p:cNvGrpSpPr/>
          <p:nvPr/>
        </p:nvGrpSpPr>
        <p:grpSpPr>
          <a:xfrm>
            <a:off x="743483" y="4356068"/>
            <a:ext cx="5728309" cy="1039645"/>
            <a:chOff x="543575" y="1930801"/>
            <a:chExt cx="5728309" cy="10396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3452F2-3985-2844-8C28-69A427D9A50A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96C1276-293F-1E4D-BECB-0907D8B4276F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E9123D-0254-A24F-A496-4D5F1A7B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32121E0-45E0-E74C-BA35-4EEBF1941CE4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AA79-F17C-074F-A788-EDFE7A8C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01B31D-677E-0649-B1ED-6DF1687B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F5AAC8DE-576B-0547-BEF5-C948C977842F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19DE1A-2305-D04B-8B96-9D7EF6AF9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2CD813C-0BE5-B844-8D05-C916E9530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00119"/>
                  <a:ext cx="38456" cy="31478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0F9AC9E-9593-AF4D-A603-3AC71F260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5F5EF83-620C-0C4D-B160-3FA53CD6B712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D8496FF-02FA-2F45-8090-F210A2F22F8C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89C2DD3-FB1C-9546-B679-0D4217A91890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4EE79E8-004E-4549-BBDF-637E3D21E4E9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D5D9EC-A3E1-234C-B121-1800098EC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69E440-5030-F043-94A1-3C122241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B57A512-F835-5E43-B510-6E8AD6EB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D188908-B572-2542-9C74-9DA5E6F073FE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B88A33D-D26D-FD41-AA96-0DF85ED5A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Left Arrow 58">
              <a:extLst>
                <a:ext uri="{FF2B5EF4-FFF2-40B4-BE49-F238E27FC236}">
                  <a16:creationId xmlns:a16="http://schemas.microsoft.com/office/drawing/2014/main" id="{3AD10119-D982-2248-B34D-5E57EDC65649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9B16EC-C2B8-E94E-961A-221BDD695ED5}"/>
              </a:ext>
            </a:extLst>
          </p:cNvPr>
          <p:cNvSpPr/>
          <p:nvPr/>
        </p:nvSpPr>
        <p:spPr>
          <a:xfrm>
            <a:off x="3603791" y="4653815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843D35-282B-0944-AA26-F6B0764C802B}"/>
              </a:ext>
            </a:extLst>
          </p:cNvPr>
          <p:cNvSpPr txBox="1"/>
          <p:nvPr/>
        </p:nvSpPr>
        <p:spPr>
          <a:xfrm>
            <a:off x="579502" y="401691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and less frequent ones  </a:t>
            </a:r>
          </a:p>
        </p:txBody>
      </p:sp>
    </p:spTree>
    <p:extLst>
      <p:ext uri="{BB962C8B-B14F-4D97-AF65-F5344CB8AC3E}">
        <p14:creationId xmlns:p14="http://schemas.microsoft.com/office/powerpoint/2010/main" val="36471409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6" y="1124043"/>
            <a:ext cx="4974071" cy="470592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AA442A7-89C1-D9A1-401D-1E968D357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49" y="1051560"/>
            <a:ext cx="4745959" cy="475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2555860" y="70433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33325-CB8D-0382-21C2-673626EE7F4B}"/>
              </a:ext>
            </a:extLst>
          </p:cNvPr>
          <p:cNvSpPr txBox="1"/>
          <p:nvPr/>
        </p:nvSpPr>
        <p:spPr>
          <a:xfrm>
            <a:off x="7412456" y="63719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Intron_retension_rate</a:t>
            </a:r>
            <a:r>
              <a:rPr lang="en-US" dirty="0">
                <a:solidFill>
                  <a:srgbClr val="1A3DFF"/>
                </a:solidFill>
              </a:rPr>
              <a:t> (from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dPSI_of_eoi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AC36AFB-325A-BC4C-A5B0-8E96A9632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6" y="1186375"/>
            <a:ext cx="3810000" cy="3810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A98A883-8CBF-1C4B-B19C-BAB35A2A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4" y="1186375"/>
            <a:ext cx="3810000" cy="3810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9A32B1-C30E-FF4A-B5B6-43C8D792F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44" y="1186375"/>
            <a:ext cx="38100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2EA137-B16F-DA49-BFA9-EFB9BA868CAC}"/>
              </a:ext>
            </a:extLst>
          </p:cNvPr>
          <p:cNvSpPr txBox="1"/>
          <p:nvPr/>
        </p:nvSpPr>
        <p:spPr>
          <a:xfrm>
            <a:off x="1336853" y="548751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leafcutter-default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83FEA-3984-9A4C-8FD2-A591AE80356E}"/>
              </a:ext>
            </a:extLst>
          </p:cNvPr>
          <p:cNvSpPr txBox="1"/>
          <p:nvPr/>
        </p:nvSpPr>
        <p:spPr>
          <a:xfrm>
            <a:off x="4322348" y="5486959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leafcutter-with-all-toxic-exon-forms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35171-BDE7-1949-A3FC-CAA8F70311BF}"/>
              </a:ext>
            </a:extLst>
          </p:cNvPr>
          <p:cNvSpPr txBox="1"/>
          <p:nvPr/>
        </p:nvSpPr>
        <p:spPr>
          <a:xfrm>
            <a:off x="8423030" y="5486959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majiq</a:t>
            </a:r>
            <a:r>
              <a:rPr lang="en-US" dirty="0"/>
              <a:t>-with-all-toxic-exon-forms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6423B-0369-B704-EB50-ED6059164EC9}"/>
              </a:ext>
            </a:extLst>
          </p:cNvPr>
          <p:cNvSpPr txBox="1"/>
          <p:nvPr/>
        </p:nvSpPr>
        <p:spPr>
          <a:xfrm>
            <a:off x="1877865" y="8164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endParaRPr lang="en-US" dirty="0">
              <a:solidFill>
                <a:srgbClr val="1A3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711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1704</TotalTime>
  <Words>611</Words>
  <Application>Microsoft Macintosh PowerPoint</Application>
  <PresentationFormat>Widescreen</PresentationFormat>
  <Paragraphs>209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Arial</vt:lpstr>
      <vt:lpstr>Calibri</vt:lpstr>
      <vt:lpstr>Century Gothic</vt:lpstr>
      <vt:lpstr>Courier New</vt:lpstr>
      <vt:lpstr>Roboto</vt:lpstr>
      <vt:lpstr>System Font Regular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TST11872 Study design</vt:lpstr>
      <vt:lpstr>PowerPoint Presentation</vt:lpstr>
      <vt:lpstr>Venn Diagram</vt:lpstr>
      <vt:lpstr>2135644 in iPSC and NGN2</vt:lpstr>
      <vt:lpstr>2136770 (1000nM) in iPSC(Left) and NGN2(Right) </vt:lpstr>
      <vt:lpstr>It looks more than toxic exon spicing in </vt:lpstr>
      <vt:lpstr>DSG and dPSI in eoi</vt:lpstr>
      <vt:lpstr>dPSI_of_eoi</vt:lpstr>
      <vt:lpstr>1755497 in NGN2</vt:lpstr>
      <vt:lpstr>The motif analysis of selected regions</vt:lpstr>
      <vt:lpstr>The selected region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16</cp:revision>
  <dcterms:created xsi:type="dcterms:W3CDTF">2021-06-27T14:47:41Z</dcterms:created>
  <dcterms:modified xsi:type="dcterms:W3CDTF">2022-04-18T20:19:48Z</dcterms:modified>
</cp:coreProperties>
</file>